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672" autoAdjust="0"/>
    <p:restoredTop sz="94660"/>
  </p:normalViewPr>
  <p:slideViewPr>
    <p:cSldViewPr>
      <p:cViewPr>
        <p:scale>
          <a:sx n="40" d="100"/>
          <a:sy n="40" d="100"/>
        </p:scale>
        <p:origin x="-806" y="-41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46279A-0AA2-43E1-B3D7-30DBC8A479FF}" type="datetimeFigureOut">
              <a:rPr lang="en-US" smtClean="0"/>
              <a:pPr/>
              <a:t>4/14/2010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E19333A-5BE0-4A7B-A241-1757A7DA9FB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19333A-5BE0-4A7B-A241-1757A7DA9FB3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19333A-5BE0-4A7B-A241-1757A7DA9FB3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19333A-5BE0-4A7B-A241-1757A7DA9FB3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FB8861-53DD-413E-BAD4-C5904C1B8D16}" type="datetimeFigureOut">
              <a:rPr lang="en-US" smtClean="0"/>
              <a:pPr/>
              <a:t>4/14/2010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8C574-E161-4EAC-9FA9-77A4579737E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FB8861-53DD-413E-BAD4-C5904C1B8D16}" type="datetimeFigureOut">
              <a:rPr lang="en-US" smtClean="0"/>
              <a:pPr/>
              <a:t>4/14/2010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8C574-E161-4EAC-9FA9-77A4579737E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FB8861-53DD-413E-BAD4-C5904C1B8D16}" type="datetimeFigureOut">
              <a:rPr lang="en-US" smtClean="0"/>
              <a:pPr/>
              <a:t>4/14/2010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8C574-E161-4EAC-9FA9-77A4579737E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FB8861-53DD-413E-BAD4-C5904C1B8D16}" type="datetimeFigureOut">
              <a:rPr lang="en-US" smtClean="0"/>
              <a:pPr/>
              <a:t>4/14/2010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8C574-E161-4EAC-9FA9-77A4579737E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FB8861-53DD-413E-BAD4-C5904C1B8D16}" type="datetimeFigureOut">
              <a:rPr lang="en-US" smtClean="0"/>
              <a:pPr/>
              <a:t>4/14/2010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9868C574-E161-4EAC-9FA9-77A4579737E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FB8861-53DD-413E-BAD4-C5904C1B8D16}" type="datetimeFigureOut">
              <a:rPr lang="en-US" smtClean="0"/>
              <a:pPr/>
              <a:t>4/14/2010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8C574-E161-4EAC-9FA9-77A4579737E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FB8861-53DD-413E-BAD4-C5904C1B8D16}" type="datetimeFigureOut">
              <a:rPr lang="en-US" smtClean="0"/>
              <a:pPr/>
              <a:t>4/14/2010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8C574-E161-4EAC-9FA9-77A4579737E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FB8861-53DD-413E-BAD4-C5904C1B8D16}" type="datetimeFigureOut">
              <a:rPr lang="en-US" smtClean="0"/>
              <a:pPr/>
              <a:t>4/14/2010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8C574-E161-4EAC-9FA9-77A4579737E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FB8861-53DD-413E-BAD4-C5904C1B8D16}" type="datetimeFigureOut">
              <a:rPr lang="en-US" smtClean="0"/>
              <a:pPr/>
              <a:t>4/14/2010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8C574-E161-4EAC-9FA9-77A4579737E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FB8861-53DD-413E-BAD4-C5904C1B8D16}" type="datetimeFigureOut">
              <a:rPr lang="en-US" smtClean="0"/>
              <a:pPr/>
              <a:t>4/14/2010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8C574-E161-4EAC-9FA9-77A4579737E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FB8861-53DD-413E-BAD4-C5904C1B8D16}" type="datetimeFigureOut">
              <a:rPr lang="en-US" smtClean="0"/>
              <a:pPr/>
              <a:t>4/14/2010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8C574-E161-4EAC-9FA9-77A4579737E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F9FB8861-53DD-413E-BAD4-C5904C1B8D16}" type="datetimeFigureOut">
              <a:rPr lang="en-US" smtClean="0"/>
              <a:pPr/>
              <a:t>4/14/2010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9868C574-E161-4EAC-9FA9-77A4579737E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1.xml"/><Relationship Id="rId1" Type="http://schemas.openxmlformats.org/officeDocument/2006/relationships/audio" Target="file:///P:\Students\Grad%202014\abursey\L.A\Slide%201.wav" TargetMode="Externa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7" Type="http://schemas.openxmlformats.org/officeDocument/2006/relationships/image" Target="../media/image22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P:\Students\Grad%202014\abursey\L.A\slide%2010.wav" TargetMode="External"/><Relationship Id="rId6" Type="http://schemas.openxmlformats.org/officeDocument/2006/relationships/image" Target="../media/image21.wmf"/><Relationship Id="rId5" Type="http://schemas.openxmlformats.org/officeDocument/2006/relationships/image" Target="../media/image20.wmf"/><Relationship Id="rId4" Type="http://schemas.openxmlformats.org/officeDocument/2006/relationships/image" Target="../media/image19.w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P:\Students\Grad%202014\abursey\L.A\Slide%202.wav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audio" Target="file:///P:\Students\Grad%202014\abursey\L.A\Slide%203.wav" TargetMode="Externa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P:\Students\Grad%202014\abursey\L.A\Slide%204.wav" TargetMode="Externa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audio" Target="file:///P:\Students\Grad%202014\abursey\L.A\Slide%205.wav" TargetMode="External"/><Relationship Id="rId5" Type="http://schemas.openxmlformats.org/officeDocument/2006/relationships/image" Target="../media/image9.png"/><Relationship Id="rId4" Type="http://schemas.openxmlformats.org/officeDocument/2006/relationships/image" Target="../media/image8.w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slideLayout" Target="../slideLayouts/slideLayout2.xml"/><Relationship Id="rId1" Type="http://schemas.openxmlformats.org/officeDocument/2006/relationships/audio" Target="file:///P:\Students\Grad%202014\abursey\L.A\Slide%206.wav" TargetMode="External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icsearch.com/info.cgi?q=child%20in%20crib&amp;id=xdd61qYSmWLkqkKAml7P_j4gKbRnkgPJQnHm76JDQdo&amp;start=541" TargetMode="External"/><Relationship Id="rId2" Type="http://schemas.openxmlformats.org/officeDocument/2006/relationships/slideLayout" Target="../slideLayouts/slideLayout2.xml"/><Relationship Id="rId1" Type="http://schemas.openxmlformats.org/officeDocument/2006/relationships/audio" Target="file:///P:\Students\Grad%202014\abursey\L.A\Slide%207.wav" TargetMode="External"/><Relationship Id="rId5" Type="http://schemas.openxmlformats.org/officeDocument/2006/relationships/image" Target="../media/image13.png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audio" Target="file:///P:\Students\Grad%202014\abursey\L.A\Slide%208.wav" TargetMode="Externa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P:\Students\Grad%202014\abursey\L.A\Slide%209.wav" TargetMode="External"/><Relationship Id="rId4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200400" y="2438400"/>
            <a:ext cx="2701381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96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radley Hand ITC" pitchFamily="66" charset="0"/>
              </a:rPr>
              <a:t>Gabe</a:t>
            </a:r>
            <a:endParaRPr lang="en-US" sz="96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Bradley Hand ITC" pitchFamily="66" charset="0"/>
            </a:endParaRPr>
          </a:p>
        </p:txBody>
      </p:sp>
      <p:pic>
        <p:nvPicPr>
          <p:cNvPr id="6" name="Slide 1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>
            <a:grayscl/>
          </a:blip>
          <a:stretch>
            <a:fillRect/>
          </a:stretch>
        </p:blipFill>
        <p:spPr>
          <a:xfrm>
            <a:off x="8839200" y="65532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4000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682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6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681099" y="2967335"/>
            <a:ext cx="378180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  <a:t>THE END!!</a:t>
            </a:r>
            <a:endParaRPr lang="en-US" sz="5400" b="1" cap="none" spc="0" dirty="0">
              <a:ln w="50800"/>
              <a:solidFill>
                <a:schemeClr val="bg1">
                  <a:shade val="50000"/>
                </a:schemeClr>
              </a:solidFill>
              <a:effectLst/>
            </a:endParaRPr>
          </a:p>
        </p:txBody>
      </p:sp>
      <p:pic>
        <p:nvPicPr>
          <p:cNvPr id="1026" name="Picture 2" descr="C:\Documents and Settings\Iuser\Local Settings\Temporary Internet Files\Content.IE5\68KT53UZ\MCj04413220000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00800" y="4114800"/>
            <a:ext cx="2743200" cy="2743200"/>
          </a:xfrm>
          <a:prstGeom prst="rect">
            <a:avLst/>
          </a:prstGeom>
          <a:noFill/>
        </p:spPr>
      </p:pic>
      <p:pic>
        <p:nvPicPr>
          <p:cNvPr id="1027" name="Picture 3" descr="C:\Documents and Settings\Iuser\Local Settings\Temporary Internet Files\Content.IE5\DFWJCZEF\MCj04244660000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1000" y="4648200"/>
            <a:ext cx="1974850" cy="1698625"/>
          </a:xfrm>
          <a:prstGeom prst="rect">
            <a:avLst/>
          </a:prstGeom>
          <a:noFill/>
        </p:spPr>
      </p:pic>
      <p:pic>
        <p:nvPicPr>
          <p:cNvPr id="1028" name="Picture 4" descr="C:\Documents and Settings\Iuser\Local Settings\Temporary Internet Files\Content.IE5\4540BEXU\MCj04280650000[1].wm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644337" y="304800"/>
            <a:ext cx="2499663" cy="1524000"/>
          </a:xfrm>
          <a:prstGeom prst="rect">
            <a:avLst/>
          </a:prstGeom>
          <a:noFill/>
        </p:spPr>
      </p:pic>
      <p:pic>
        <p:nvPicPr>
          <p:cNvPr id="1030" name="Picture 6" descr="C:\Documents and Settings\Iuser\Local Settings\Temporary Internet Files\Content.IE5\V7SAIHDG\MCPE01448_0000[1].wm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81000" y="304800"/>
            <a:ext cx="1524000" cy="2479601"/>
          </a:xfrm>
          <a:prstGeom prst="rect">
            <a:avLst/>
          </a:prstGeom>
          <a:noFill/>
        </p:spPr>
      </p:pic>
      <p:pic>
        <p:nvPicPr>
          <p:cNvPr id="10" name="slide 10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7" cstate="print">
            <a:grayscl/>
          </a:blip>
          <a:stretch>
            <a:fillRect/>
          </a:stretch>
        </p:blipFill>
        <p:spPr>
          <a:xfrm>
            <a:off x="8610600" y="6324600"/>
            <a:ext cx="533400" cy="533400"/>
          </a:xfrm>
          <a:prstGeom prst="rect">
            <a:avLst/>
          </a:prstGeom>
        </p:spPr>
      </p:pic>
    </p:spTree>
  </p:cSld>
  <p:clrMapOvr>
    <a:masterClrMapping/>
  </p:clrMapOvr>
  <p:transition advTm="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577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6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04800" y="381000"/>
            <a:ext cx="8458200" cy="6154043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sz="2400" b="1" dirty="0">
                <a:solidFill>
                  <a:schemeClr val="bg1">
                    <a:lumMod val="95000"/>
                    <a:lumOff val="5000"/>
                  </a:schemeClr>
                </a:solidFill>
                <a:latin typeface="Bradley Hand ITC" pitchFamily="66" charset="0"/>
              </a:rPr>
              <a:t>“Annabelle! Annabelle!” called Lily, from across the park.  Annabelle, Lily’s best friend, skipped over to Lily wondering what all the excitement was about. “Guess what!”</a:t>
            </a:r>
          </a:p>
          <a:p>
            <a:r>
              <a:rPr lang="en-US" sz="2400" b="1" dirty="0">
                <a:solidFill>
                  <a:schemeClr val="bg1">
                    <a:lumMod val="95000"/>
                    <a:lumOff val="5000"/>
                  </a:schemeClr>
                </a:solidFill>
                <a:latin typeface="Bradley Hand ITC" pitchFamily="66" charset="0"/>
              </a:rPr>
              <a:t>	“What?” asked Annabelle.</a:t>
            </a:r>
          </a:p>
          <a:p>
            <a:r>
              <a:rPr lang="en-US" sz="2400" b="1" dirty="0">
                <a:solidFill>
                  <a:schemeClr val="bg1">
                    <a:lumMod val="95000"/>
                    <a:lumOff val="5000"/>
                  </a:schemeClr>
                </a:solidFill>
                <a:latin typeface="Bradley Hand ITC" pitchFamily="66" charset="0"/>
              </a:rPr>
              <a:t>	“Today, father brought home the cutest newchild! We call him Gabe.”</a:t>
            </a:r>
          </a:p>
          <a:p>
            <a:r>
              <a:rPr lang="en-US" sz="2400" b="1" dirty="0">
                <a:solidFill>
                  <a:schemeClr val="bg1">
                    <a:lumMod val="95000"/>
                    <a:lumOff val="5000"/>
                  </a:schemeClr>
                </a:solidFill>
                <a:latin typeface="Bradley Hand ITC" pitchFamily="66" charset="0"/>
              </a:rPr>
              <a:t>	“What is he like?” </a:t>
            </a:r>
          </a:p>
          <a:p>
            <a:r>
              <a:rPr lang="en-US" sz="2400" b="1" dirty="0">
                <a:solidFill>
                  <a:schemeClr val="bg1">
                    <a:lumMod val="95000"/>
                    <a:lumOff val="5000"/>
                  </a:schemeClr>
                </a:solidFill>
                <a:latin typeface="Bradley Hand ITC" pitchFamily="66" charset="0"/>
              </a:rPr>
              <a:t>	“Well, he has tiny feet and rosy cheeks. He will be a one soon and is so playful and happy. The only thing </a:t>
            </a:r>
            <a:r>
              <a:rPr lang="en-US" sz="2400" b="1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Bradley Hand ITC" pitchFamily="66" charset="0"/>
              </a:rPr>
              <a:t>is, he </a:t>
            </a:r>
            <a:r>
              <a:rPr lang="en-US" sz="2400" b="1" dirty="0">
                <a:solidFill>
                  <a:schemeClr val="bg1">
                    <a:lumMod val="95000"/>
                    <a:lumOff val="5000"/>
                  </a:schemeClr>
                </a:solidFill>
                <a:latin typeface="Bradley Hand ITC" pitchFamily="66" charset="0"/>
              </a:rPr>
              <a:t>won’t sleep and has funny pale eyes like Jonas!” </a:t>
            </a:r>
          </a:p>
          <a:p>
            <a:r>
              <a:rPr lang="en-US" sz="2400" b="1" dirty="0">
                <a:solidFill>
                  <a:schemeClr val="bg1">
                    <a:lumMod val="95000"/>
                    <a:lumOff val="5000"/>
                  </a:schemeClr>
                </a:solidFill>
                <a:latin typeface="Bradley Hand ITC" pitchFamily="66" charset="0"/>
              </a:rPr>
              <a:t>	“He sounds so cute!” Annabelle exclaimed. “I wish I could see him!” </a:t>
            </a:r>
          </a:p>
          <a:p>
            <a:r>
              <a:rPr lang="en-US" sz="2400" b="1" dirty="0">
                <a:solidFill>
                  <a:schemeClr val="bg1">
                    <a:lumMod val="95000"/>
                    <a:lumOff val="5000"/>
                  </a:schemeClr>
                </a:solidFill>
                <a:latin typeface="Bradley Hand ITC" pitchFamily="66" charset="0"/>
              </a:rPr>
              <a:t>	“Maybe you will see him at the ceremony today!” </a:t>
            </a:r>
          </a:p>
          <a:p>
            <a:r>
              <a:rPr lang="en-US" sz="2400" b="1" dirty="0">
                <a:solidFill>
                  <a:schemeClr val="bg1">
                    <a:lumMod val="95000"/>
                    <a:lumOff val="5000"/>
                  </a:schemeClr>
                </a:solidFill>
                <a:latin typeface="Bradley Hand ITC" pitchFamily="66" charset="0"/>
              </a:rPr>
              <a:t>	“</a:t>
            </a:r>
            <a:r>
              <a:rPr lang="en-US" sz="2400" b="1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Bradley Hand ITC" pitchFamily="66" charset="0"/>
              </a:rPr>
              <a:t>Yes, maybe! Well I </a:t>
            </a:r>
            <a:r>
              <a:rPr lang="en-US" sz="2400" b="1" dirty="0">
                <a:solidFill>
                  <a:schemeClr val="bg1">
                    <a:lumMod val="95000"/>
                    <a:lumOff val="5000"/>
                  </a:schemeClr>
                </a:solidFill>
                <a:latin typeface="Bradley Hand ITC" pitchFamily="66" charset="0"/>
              </a:rPr>
              <a:t>have to go get ready </a:t>
            </a:r>
            <a:r>
              <a:rPr lang="en-US" sz="2400" b="1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Bradley Hand ITC" pitchFamily="66" charset="0"/>
              </a:rPr>
              <a:t>to </a:t>
            </a:r>
            <a:r>
              <a:rPr lang="en-US" sz="2400" b="1" dirty="0">
                <a:solidFill>
                  <a:schemeClr val="bg1">
                    <a:lumMod val="95000"/>
                    <a:lumOff val="5000"/>
                  </a:schemeClr>
                </a:solidFill>
                <a:latin typeface="Bradley Hand ITC" pitchFamily="66" charset="0"/>
              </a:rPr>
              <a:t>become and eight, bye!” Annabelle called as she ran off.</a:t>
            </a:r>
          </a:p>
          <a:p>
            <a:r>
              <a:rPr lang="en-US" sz="2400" b="1" dirty="0">
                <a:solidFill>
                  <a:schemeClr val="bg1">
                    <a:lumMod val="95000"/>
                    <a:lumOff val="5000"/>
                  </a:schemeClr>
                </a:solidFill>
                <a:latin typeface="Bradley Hand ITC" pitchFamily="66" charset="0"/>
              </a:rPr>
              <a:t>	“Bye!”</a:t>
            </a:r>
          </a:p>
        </p:txBody>
      </p:sp>
      <p:pic>
        <p:nvPicPr>
          <p:cNvPr id="3" name="Slide 2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>
            <a:duotone>
              <a:prstClr val="black"/>
              <a:schemeClr val="accent3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8001000" y="60198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12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493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81000" y="381000"/>
            <a:ext cx="295144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radley Hand ITC" pitchFamily="66" charset="0"/>
              </a:rPr>
              <a:t>Pale Eyes</a:t>
            </a:r>
            <a:endParaRPr lang="en-US" sz="5400" b="1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Bradley Hand ITC" pitchFamily="66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9600" y="1447800"/>
            <a:ext cx="2514600" cy="1999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3733800" y="2057400"/>
            <a:ext cx="48006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>
                <a:solidFill>
                  <a:schemeClr val="accent4">
                    <a:lumMod val="75000"/>
                  </a:schemeClr>
                </a:solidFill>
                <a:latin typeface="Bradley Hand ITC" pitchFamily="66" charset="0"/>
              </a:rPr>
              <a:t>“And he has funny eyes like yours, Jonas!” (pg20)</a:t>
            </a:r>
          </a:p>
        </p:txBody>
      </p:sp>
      <p:sp>
        <p:nvSpPr>
          <p:cNvPr id="10" name="Rectangle 9"/>
          <p:cNvSpPr/>
          <p:nvPr/>
        </p:nvSpPr>
        <p:spPr>
          <a:xfrm>
            <a:off x="838200" y="5257800"/>
            <a:ext cx="7468711" cy="707886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n-US" sz="4000" b="1" dirty="0" smtClean="0">
                <a:solidFill>
                  <a:schemeClr val="bg1">
                    <a:lumMod val="85000"/>
                    <a:lumOff val="15000"/>
                  </a:schemeClr>
                </a:solidFill>
                <a:latin typeface="Bradley Hand ITC" pitchFamily="66" charset="0"/>
              </a:rPr>
              <a:t>“…has </a:t>
            </a:r>
            <a:r>
              <a:rPr lang="en-US" sz="4000" b="1" dirty="0">
                <a:solidFill>
                  <a:schemeClr val="bg1">
                    <a:lumMod val="85000"/>
                    <a:lumOff val="15000"/>
                  </a:schemeClr>
                </a:solidFill>
                <a:latin typeface="Bradley Hand ITC" pitchFamily="66" charset="0"/>
              </a:rPr>
              <a:t>funny pale eyes like </a:t>
            </a:r>
            <a:r>
              <a:rPr lang="en-US" sz="4000" b="1" dirty="0" smtClean="0">
                <a:solidFill>
                  <a:schemeClr val="bg1">
                    <a:lumMod val="85000"/>
                    <a:lumOff val="15000"/>
                  </a:schemeClr>
                </a:solidFill>
                <a:latin typeface="Bradley Hand ITC" pitchFamily="66" charset="0"/>
              </a:rPr>
              <a:t>Jonas”</a:t>
            </a:r>
            <a:endParaRPr lang="en-US" sz="4000" b="1" dirty="0">
              <a:solidFill>
                <a:schemeClr val="bg1">
                  <a:lumMod val="85000"/>
                  <a:lumOff val="15000"/>
                </a:schemeClr>
              </a:solidFill>
              <a:latin typeface="Bradley Hand ITC" pitchFamily="66" charset="0"/>
            </a:endParaRPr>
          </a:p>
        </p:txBody>
      </p:sp>
      <p:pic>
        <p:nvPicPr>
          <p:cNvPr id="6" name="Slide 3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>
            <a:grayscl/>
          </a:blip>
          <a:stretch>
            <a:fillRect/>
          </a:stretch>
        </p:blipFill>
        <p:spPr>
          <a:xfrm>
            <a:off x="8839200" y="65532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5000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210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66017" y="457200"/>
            <a:ext cx="333937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en-US" sz="5400" b="1" dirty="0" smtClean="0">
                <a:ln w="50800"/>
                <a:solidFill>
                  <a:schemeClr val="bg1">
                    <a:shade val="50000"/>
                  </a:schemeClr>
                </a:solidFill>
                <a:latin typeface="Bradley Hand ITC" pitchFamily="66" charset="0"/>
              </a:rPr>
              <a:t>Small Feet</a:t>
            </a:r>
            <a:endParaRPr lang="en-US" sz="5400" b="1" dirty="0">
              <a:ln w="50800"/>
              <a:solidFill>
                <a:schemeClr val="bg1">
                  <a:shade val="50000"/>
                </a:schemeClr>
              </a:solidFill>
              <a:latin typeface="Bradley Hand ITC" pitchFamily="66" charset="0"/>
            </a:endParaRPr>
          </a:p>
        </p:txBody>
      </p:sp>
      <p:pic>
        <p:nvPicPr>
          <p:cNvPr id="5" name="Picture 4" descr="C:\Documents and Settings\Iuser\Local Settings\Temporary Internet Files\Content.IE5\IV6CVBYS\MPj04422290000[1]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" y="1828800"/>
            <a:ext cx="2743200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/>
        </p:nvSpPr>
        <p:spPr>
          <a:xfrm>
            <a:off x="4191000" y="1447800"/>
            <a:ext cx="4953000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b="1" dirty="0">
                <a:solidFill>
                  <a:schemeClr val="accent4">
                    <a:lumMod val="75000"/>
                  </a:schemeClr>
                </a:solidFill>
                <a:latin typeface="Bradley Hand ITC" pitchFamily="66" charset="0"/>
              </a:rPr>
              <a:t>“He smiled as he watched the newchild plant one small foot carefully before the other…” (pg 136)</a:t>
            </a:r>
          </a:p>
        </p:txBody>
      </p:sp>
      <p:sp>
        <p:nvSpPr>
          <p:cNvPr id="7" name="Rectangle 6"/>
          <p:cNvSpPr/>
          <p:nvPr/>
        </p:nvSpPr>
        <p:spPr>
          <a:xfrm>
            <a:off x="2057400" y="5486400"/>
            <a:ext cx="5065810" cy="707886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n-US" sz="4000" b="1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Bradley Hand ITC" pitchFamily="66" charset="0"/>
              </a:rPr>
              <a:t>“Well</a:t>
            </a:r>
            <a:r>
              <a:rPr lang="en-US" sz="4000" b="1" dirty="0">
                <a:solidFill>
                  <a:schemeClr val="bg1">
                    <a:lumMod val="95000"/>
                    <a:lumOff val="5000"/>
                  </a:schemeClr>
                </a:solidFill>
                <a:latin typeface="Bradley Hand ITC" pitchFamily="66" charset="0"/>
              </a:rPr>
              <a:t>, he has tiny </a:t>
            </a:r>
            <a:r>
              <a:rPr lang="en-US" sz="4000" b="1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Bradley Hand ITC" pitchFamily="66" charset="0"/>
              </a:rPr>
              <a:t>feet”</a:t>
            </a:r>
            <a:endParaRPr lang="en-US" sz="4000" b="1" dirty="0">
              <a:solidFill>
                <a:schemeClr val="bg1">
                  <a:lumMod val="95000"/>
                  <a:lumOff val="5000"/>
                </a:schemeClr>
              </a:solidFill>
              <a:latin typeface="Bradley Hand ITC" pitchFamily="66" charset="0"/>
            </a:endParaRPr>
          </a:p>
        </p:txBody>
      </p:sp>
      <p:pic>
        <p:nvPicPr>
          <p:cNvPr id="8" name="Slide 4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8839200" y="65532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5000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110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609600" y="762000"/>
            <a:ext cx="210025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en-US" sz="5400" b="1" dirty="0" smtClean="0">
                <a:ln w="50800"/>
                <a:solidFill>
                  <a:schemeClr val="bg1">
                    <a:shade val="50000"/>
                  </a:schemeClr>
                </a:solidFill>
                <a:latin typeface="Bradley Hand ITC" pitchFamily="66" charset="0"/>
              </a:rPr>
              <a:t>Happy</a:t>
            </a:r>
            <a:endParaRPr lang="en-US" sz="5400" b="1" dirty="0">
              <a:ln w="50800"/>
              <a:solidFill>
                <a:schemeClr val="bg1">
                  <a:shade val="50000"/>
                </a:schemeClr>
              </a:solidFill>
              <a:latin typeface="Bradley Hand ITC" pitchFamily="66" charset="0"/>
            </a:endParaRPr>
          </a:p>
        </p:txBody>
      </p:sp>
      <p:pic>
        <p:nvPicPr>
          <p:cNvPr id="5" name="Picture 4" descr="C:\Documents and Settings\Iuser\Local Settings\Temporary Internet Files\Content.IE5\DFWJCZEF\MCj04382050000[1].wmf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62000" y="2209800"/>
            <a:ext cx="18288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/>
        </p:nvSpPr>
        <p:spPr>
          <a:xfrm>
            <a:off x="3886200" y="2057400"/>
            <a:ext cx="4572000" cy="193899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4000" b="1" dirty="0" smtClean="0">
                <a:solidFill>
                  <a:schemeClr val="accent4">
                    <a:lumMod val="75000"/>
                  </a:schemeClr>
                </a:solidFill>
                <a:latin typeface="Bradley Hand ITC" pitchFamily="66" charset="0"/>
              </a:rPr>
              <a:t>“But he was a happy and easygoing toddler.” (pg 136)</a:t>
            </a:r>
            <a:endParaRPr lang="en-US" sz="4000" b="1" dirty="0">
              <a:solidFill>
                <a:schemeClr val="accent4">
                  <a:lumMod val="75000"/>
                </a:schemeClr>
              </a:solidFill>
              <a:latin typeface="Bradley Hand ITC" pitchFamily="66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752600" y="5334000"/>
            <a:ext cx="5860900" cy="707886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n-US" sz="4000" b="1" dirty="0" smtClean="0">
                <a:solidFill>
                  <a:schemeClr val="bg1"/>
                </a:solidFill>
                <a:latin typeface="Bradley Hand ITC" pitchFamily="66" charset="0"/>
              </a:rPr>
              <a:t>“Is so playful and happy.”</a:t>
            </a:r>
            <a:endParaRPr lang="en-US" sz="4000" b="1" dirty="0">
              <a:solidFill>
                <a:schemeClr val="bg1"/>
              </a:solidFill>
              <a:latin typeface="Bradley Hand ITC" pitchFamily="66" charset="0"/>
            </a:endParaRPr>
          </a:p>
        </p:txBody>
      </p:sp>
      <p:pic>
        <p:nvPicPr>
          <p:cNvPr id="10" name="Slide 5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>
            <a:lum bright="70000" contrast="-70000"/>
          </a:blip>
          <a:stretch>
            <a:fillRect/>
          </a:stretch>
        </p:blipFill>
        <p:spPr>
          <a:xfrm>
            <a:off x="8839200" y="65532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5000"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244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685800" y="914400"/>
            <a:ext cx="249299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en-US" sz="5400" b="1" dirty="0" smtClean="0">
                <a:ln w="50800"/>
                <a:solidFill>
                  <a:schemeClr val="bg1">
                    <a:shade val="50000"/>
                  </a:schemeClr>
                </a:solidFill>
                <a:latin typeface="Bradley Hand ITC" pitchFamily="66" charset="0"/>
              </a:rPr>
              <a:t>Playful</a:t>
            </a:r>
            <a:endParaRPr lang="en-US" sz="5400" b="1" cap="none" spc="0" dirty="0">
              <a:ln w="50800"/>
              <a:solidFill>
                <a:schemeClr val="bg1">
                  <a:shade val="50000"/>
                </a:schemeClr>
              </a:solidFill>
              <a:effectLst/>
              <a:latin typeface="Bradley Hand ITC" pitchFamily="66" charset="0"/>
            </a:endParaRPr>
          </a:p>
        </p:txBody>
      </p:sp>
      <p:pic>
        <p:nvPicPr>
          <p:cNvPr id="5" name="Picture 4" descr="C:\Documents and Settings\Iuser\Local Settings\Temporary Internet Files\Content.IE5\QJE8STCL\MCj04247460000[1].wmf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0" y="2514600"/>
            <a:ext cx="22098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/>
        </p:nvSpPr>
        <p:spPr>
          <a:xfrm>
            <a:off x="4191000" y="1600200"/>
            <a:ext cx="4572000" cy="255454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4000" b="1" dirty="0" smtClean="0">
                <a:solidFill>
                  <a:schemeClr val="accent4">
                    <a:lumMod val="75000"/>
                  </a:schemeClr>
                </a:solidFill>
                <a:latin typeface="Bradley Hand ITC" pitchFamily="66" charset="0"/>
              </a:rPr>
              <a:t>“Now he moved unsteadily across the room laughing.” (pg 136)</a:t>
            </a:r>
            <a:endParaRPr lang="en-US" sz="4000" b="1" dirty="0">
              <a:solidFill>
                <a:schemeClr val="accent4">
                  <a:lumMod val="75000"/>
                </a:schemeClr>
              </a:solidFill>
              <a:latin typeface="Bradley Hand ITC" pitchFamily="66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676400" y="5410200"/>
            <a:ext cx="5729454" cy="707886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n-US" sz="4000" b="1" dirty="0" smtClean="0">
                <a:solidFill>
                  <a:schemeClr val="bg1"/>
                </a:solidFill>
                <a:latin typeface="Bradley Hand ITC" pitchFamily="66" charset="0"/>
              </a:rPr>
              <a:t>“Is so playful and happy.”</a:t>
            </a:r>
            <a:endParaRPr lang="en-US" sz="4000" b="1" dirty="0">
              <a:solidFill>
                <a:schemeClr val="bg1"/>
              </a:solidFill>
              <a:latin typeface="Bradley Hand ITC" pitchFamily="66" charset="0"/>
            </a:endParaRPr>
          </a:p>
        </p:txBody>
      </p:sp>
      <p:pic>
        <p:nvPicPr>
          <p:cNvPr id="8" name="Slide 6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>
            <a:lum bright="70000" contrast="-70000"/>
          </a:blip>
          <a:stretch>
            <a:fillRect/>
          </a:stretch>
        </p:blipFill>
        <p:spPr>
          <a:xfrm>
            <a:off x="8839200" y="65532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5000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845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762000" y="838200"/>
            <a:ext cx="255069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  <a:latin typeface="Bradley Hand ITC" pitchFamily="66" charset="0"/>
              </a:rPr>
              <a:t>Restless</a:t>
            </a:r>
            <a:endParaRPr lang="en-US" sz="5400" b="1" cap="none" spc="0" dirty="0">
              <a:ln w="50800"/>
              <a:solidFill>
                <a:schemeClr val="bg1">
                  <a:shade val="50000"/>
                </a:schemeClr>
              </a:solidFill>
              <a:effectLst/>
              <a:latin typeface="Bradley Hand ITC" pitchFamily="66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038600" y="1905000"/>
            <a:ext cx="4572000" cy="193899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4000" b="1" dirty="0" smtClean="0">
                <a:solidFill>
                  <a:schemeClr val="accent4">
                    <a:lumMod val="75000"/>
                  </a:schemeClr>
                </a:solidFill>
                <a:latin typeface="Bradley Hand ITC" pitchFamily="66" charset="0"/>
              </a:rPr>
              <a:t>“What if his restlessness didn’t wake you?” (pg 115)</a:t>
            </a:r>
            <a:endParaRPr lang="en-US" sz="4000" b="1" dirty="0">
              <a:solidFill>
                <a:schemeClr val="accent4">
                  <a:lumMod val="75000"/>
                </a:schemeClr>
              </a:solidFill>
              <a:latin typeface="Bradley Hand ITC" pitchFamily="66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914400" y="5410200"/>
            <a:ext cx="7391767" cy="707886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n-US" sz="4000" b="1" dirty="0" smtClean="0">
                <a:solidFill>
                  <a:schemeClr val="bg1"/>
                </a:solidFill>
                <a:latin typeface="Bradley Hand ITC" pitchFamily="66" charset="0"/>
              </a:rPr>
              <a:t>“The only thing is, he won’t sleep”</a:t>
            </a:r>
            <a:endParaRPr lang="en-US" sz="4000" b="1" dirty="0">
              <a:solidFill>
                <a:schemeClr val="bg1"/>
              </a:solidFill>
              <a:latin typeface="Bradley Hand ITC" pitchFamily="66" charset="0"/>
            </a:endParaRPr>
          </a:p>
        </p:txBody>
      </p:sp>
      <p:pic>
        <p:nvPicPr>
          <p:cNvPr id="22530" name="Picture 2" descr="Click to view image details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38200" y="2057400"/>
            <a:ext cx="2354459" cy="2667000"/>
          </a:xfrm>
          <a:prstGeom prst="rect">
            <a:avLst/>
          </a:prstGeom>
          <a:noFill/>
        </p:spPr>
      </p:pic>
      <p:pic>
        <p:nvPicPr>
          <p:cNvPr id="7" name="Slide 7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8839200" y="65532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5000"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166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81000" y="533400"/>
            <a:ext cx="273351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  <a:latin typeface="Bradley Hand ITC" pitchFamily="66" charset="0"/>
              </a:rPr>
              <a:t>Toddler</a:t>
            </a:r>
            <a:endParaRPr lang="en-US" sz="5400" b="1" cap="none" spc="0" dirty="0">
              <a:ln w="50800"/>
              <a:solidFill>
                <a:schemeClr val="bg1">
                  <a:shade val="50000"/>
                </a:schemeClr>
              </a:solidFill>
              <a:effectLst/>
              <a:latin typeface="Bradley Hand ITC" pitchFamily="66" charset="0"/>
            </a:endParaRPr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" y="1905000"/>
            <a:ext cx="2447925" cy="2228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6"/>
          <p:cNvSpPr/>
          <p:nvPr/>
        </p:nvSpPr>
        <p:spPr>
          <a:xfrm>
            <a:off x="3505200" y="1143000"/>
            <a:ext cx="5638800" cy="38100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b="1" dirty="0" smtClean="0">
                <a:solidFill>
                  <a:schemeClr val="accent4">
                    <a:lumMod val="75000"/>
                  </a:schemeClr>
                </a:solidFill>
                <a:latin typeface="Bradley Hand ITC" pitchFamily="66" charset="0"/>
              </a:rPr>
              <a:t>“But he was a happy and easygoing toddler.” (pg 136) “…the newchild plant one small foot carefully before the other…” (pg 136)</a:t>
            </a:r>
            <a:endParaRPr lang="en-US" sz="4000" b="1" dirty="0">
              <a:solidFill>
                <a:schemeClr val="accent4">
                  <a:lumMod val="75000"/>
                </a:schemeClr>
              </a:solidFill>
              <a:latin typeface="Bradley Hand ITC" pitchFamily="66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981200" y="5562600"/>
            <a:ext cx="5257800" cy="707886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sz="4000" b="1" dirty="0" smtClean="0">
                <a:solidFill>
                  <a:schemeClr val="bg1"/>
                </a:solidFill>
                <a:latin typeface="Bradley Hand ITC" pitchFamily="66" charset="0"/>
              </a:rPr>
              <a:t>“He will be a one soon”</a:t>
            </a:r>
            <a:endParaRPr lang="en-US" sz="4000" b="1" dirty="0">
              <a:solidFill>
                <a:schemeClr val="bg1"/>
              </a:solidFill>
              <a:latin typeface="Bradley Hand ITC" pitchFamily="66" charset="0"/>
            </a:endParaRPr>
          </a:p>
        </p:txBody>
      </p:sp>
      <p:pic>
        <p:nvPicPr>
          <p:cNvPr id="9" name="Slide 8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8839200" y="65532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6000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362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533400" y="609600"/>
            <a:ext cx="389080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radley Hand ITC" pitchFamily="66" charset="0"/>
              </a:rPr>
              <a:t>Rosy Cheeks</a:t>
            </a:r>
            <a:endParaRPr lang="en-US" sz="54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Bradley Hand ITC" pitchFamily="66" charset="0"/>
            </a:endParaRPr>
          </a:p>
        </p:txBody>
      </p:sp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8200" y="1981200"/>
            <a:ext cx="2819400" cy="23422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6"/>
          <p:cNvSpPr/>
          <p:nvPr/>
        </p:nvSpPr>
        <p:spPr>
          <a:xfrm>
            <a:off x="4191000" y="2286000"/>
            <a:ext cx="4572000" cy="193899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4000" b="1" dirty="0" smtClean="0">
                <a:solidFill>
                  <a:schemeClr val="accent4">
                    <a:lumMod val="75000"/>
                  </a:schemeClr>
                </a:solidFill>
                <a:latin typeface="Bradley Hand ITC" pitchFamily="66" charset="0"/>
              </a:rPr>
              <a:t>“Gabriel’s rosy cheeks stayed pink…” (pg 131)</a:t>
            </a:r>
            <a:endParaRPr lang="en-US" sz="4000" b="1" dirty="0">
              <a:solidFill>
                <a:schemeClr val="accent4">
                  <a:lumMod val="75000"/>
                </a:schemeClr>
              </a:solidFill>
              <a:latin typeface="Bradley Hand ITC" pitchFamily="66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447800" y="5486400"/>
            <a:ext cx="6069290" cy="707886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n-US" sz="4000" b="1" dirty="0" smtClean="0">
                <a:solidFill>
                  <a:schemeClr val="bg1"/>
                </a:solidFill>
                <a:latin typeface="Bradley Hand ITC" pitchFamily="66" charset="0"/>
              </a:rPr>
              <a:t>“Tiny feet and rosy cheeks”</a:t>
            </a:r>
            <a:endParaRPr lang="en-US" sz="4000" b="1" dirty="0">
              <a:solidFill>
                <a:schemeClr val="bg1"/>
              </a:solidFill>
              <a:latin typeface="Bradley Hand ITC" pitchFamily="66" charset="0"/>
            </a:endParaRPr>
          </a:p>
        </p:txBody>
      </p:sp>
      <p:pic>
        <p:nvPicPr>
          <p:cNvPr id="6" name="Slide 9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>
            <a:grayscl/>
          </a:blip>
          <a:stretch>
            <a:fillRect/>
          </a:stretch>
        </p:blipFill>
        <p:spPr>
          <a:xfrm>
            <a:off x="8839200" y="65532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5000">
    <p:spli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256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103</TotalTime>
  <Words>224</Words>
  <Application>Microsoft Office PowerPoint</Application>
  <PresentationFormat>On-screen Show (4:3)</PresentationFormat>
  <Paragraphs>35</Paragraphs>
  <Slides>10</Slides>
  <Notes>3</Notes>
  <HiddenSlides>0</HiddenSlides>
  <MMClips>10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Apex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</vt:vector>
  </TitlesOfParts>
  <Company>Acer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Valued Acer Customer</dc:creator>
  <cp:lastModifiedBy>BGRS</cp:lastModifiedBy>
  <cp:revision>25</cp:revision>
  <dcterms:created xsi:type="dcterms:W3CDTF">2010-04-12T14:48:31Z</dcterms:created>
  <dcterms:modified xsi:type="dcterms:W3CDTF">2010-04-14T19:48:11Z</dcterms:modified>
</cp:coreProperties>
</file>